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406" r:id="rId2"/>
    <p:sldId id="535" r:id="rId3"/>
    <p:sldId id="541" r:id="rId4"/>
    <p:sldId id="536" r:id="rId5"/>
    <p:sldId id="540" r:id="rId6"/>
    <p:sldId id="539" r:id="rId7"/>
    <p:sldId id="543" r:id="rId8"/>
    <p:sldId id="537" r:id="rId9"/>
    <p:sldId id="542" r:id="rId10"/>
    <p:sldId id="431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eatrice Victoria Sison" initials="BVS" lastIdx="1" clrIdx="0">
    <p:extLst>
      <p:ext uri="{19B8F6BF-5375-455C-9EA6-DF929625EA0E}">
        <p15:presenceInfo xmlns:p15="http://schemas.microsoft.com/office/powerpoint/2012/main" userId="Beatrice Victoria Siso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00"/>
    <a:srgbClr val="FF1111"/>
    <a:srgbClr val="7D7DFF"/>
    <a:srgbClr val="6666FF"/>
    <a:srgbClr val="E73780"/>
    <a:srgbClr val="CC0000"/>
    <a:srgbClr val="FF00FF"/>
    <a:srgbClr val="FC691E"/>
    <a:srgbClr val="FFA87F"/>
    <a:srgbClr val="FE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6593" autoAdjust="0"/>
    <p:restoredTop sz="95373" autoAdjust="0"/>
  </p:normalViewPr>
  <p:slideViewPr>
    <p:cSldViewPr snapToGrid="0">
      <p:cViewPr varScale="1">
        <p:scale>
          <a:sx n="88" d="100"/>
          <a:sy n="88" d="100"/>
        </p:scale>
        <p:origin x="200" y="62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57" d="100"/>
          <a:sy n="57" d="100"/>
        </p:scale>
        <p:origin x="2832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2BC637-90FB-49A4-833C-08656AE1687C}" type="datetimeFigureOut">
              <a:rPr lang="en-US" smtClean="0"/>
              <a:t>3/25/19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C2B9D5-76FB-469F-B0F8-FD26CA778A2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685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3EE6C1-C8D1-4F7E-BAF1-5232CCBDC9B6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08878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3EE6C1-C8D1-4F7E-BAF1-5232CCBDC9B6}" type="slidenum">
              <a:rPr lang="en-US" smtClean="0">
                <a:solidFill>
                  <a:prstClr val="black"/>
                </a:solidFill>
              </a:rPr>
              <a:pPr/>
              <a:t>10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83311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CB6FBC-6AFD-4C8D-9D29-8146C2AF74BC}" type="datetimeFigureOut">
              <a:rPr lang="en-US" smtClean="0"/>
              <a:t>3/25/19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6E335-DB16-4775-975F-17B29035A20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13061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CB6FBC-6AFD-4C8D-9D29-8146C2AF74BC}" type="datetimeFigureOut">
              <a:rPr lang="en-US" smtClean="0"/>
              <a:t>3/25/19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6E335-DB16-4775-975F-17B29035A20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21363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CB6FBC-6AFD-4C8D-9D29-8146C2AF74BC}" type="datetimeFigureOut">
              <a:rPr lang="en-US" smtClean="0"/>
              <a:t>3/25/19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6E335-DB16-4775-975F-17B29035A20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80899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without logo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3067446"/>
            <a:ext cx="12192000" cy="249515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388" y="145015"/>
            <a:ext cx="2089860" cy="955365"/>
          </a:xfrm>
          <a:prstGeom prst="rect">
            <a:avLst/>
          </a:prstGeom>
        </p:spPr>
      </p:pic>
      <p:sp>
        <p:nvSpPr>
          <p:cNvPr id="17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3004678" y="3340395"/>
            <a:ext cx="6182643" cy="825602"/>
          </a:xfrm>
        </p:spPr>
        <p:txBody>
          <a:bodyPr/>
          <a:lstStyle>
            <a:lvl1pPr>
              <a:defRPr sz="3733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5" name="Text Placeholder 4"/>
          <p:cNvSpPr>
            <a:spLocks noGrp="1"/>
          </p:cNvSpPr>
          <p:nvPr userDrawn="1">
            <p:ph type="body" sz="quarter" idx="13"/>
          </p:nvPr>
        </p:nvSpPr>
        <p:spPr>
          <a:xfrm>
            <a:off x="3004677" y="4191396"/>
            <a:ext cx="6182643" cy="1053386"/>
          </a:xfrm>
        </p:spPr>
        <p:txBody>
          <a:bodyPr lIns="0" tIns="0"/>
          <a:lstStyle>
            <a:lvl1pPr marL="0" indent="0">
              <a:spcAft>
                <a:spcPts val="0"/>
              </a:spcAft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75569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rogram Agend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6172201"/>
            <a:ext cx="12191999" cy="182094"/>
          </a:xfrm>
          <a:prstGeom prst="rect">
            <a:avLst/>
          </a:prstGeom>
          <a:solidFill>
            <a:schemeClr val="accent5">
              <a:lumMod val="75000"/>
              <a:alpha val="6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100" dirty="0"/>
          </a:p>
        </p:txBody>
      </p:sp>
      <p:sp>
        <p:nvSpPr>
          <p:cNvPr id="8" name="Rectangle 7"/>
          <p:cNvSpPr/>
          <p:nvPr/>
        </p:nvSpPr>
        <p:spPr>
          <a:xfrm>
            <a:off x="3232298" y="2"/>
            <a:ext cx="8959702" cy="6134984"/>
          </a:xfrm>
          <a:prstGeom prst="rect">
            <a:avLst/>
          </a:prstGeom>
          <a:gradFill flip="none" rotWithShape="1">
            <a:gsLst>
              <a:gs pos="10000">
                <a:srgbClr val="FFFFFF"/>
              </a:gs>
              <a:gs pos="80000">
                <a:srgbClr val="B3B3B3"/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2400" dirty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574794" y="-2822"/>
            <a:ext cx="8617205" cy="617502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52400" dist="63500" dir="105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2400" dirty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610447" y="1562076"/>
            <a:ext cx="2299264" cy="1013779"/>
          </a:xfrm>
        </p:spPr>
        <p:txBody>
          <a:bodyPr anchor="t" anchorCtr="0"/>
          <a:lstStyle>
            <a:lvl1pPr algn="l" defTabSz="12191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733" b="1" kern="1200" dirty="0">
                <a:ln w="0">
                  <a:noFill/>
                </a:ln>
                <a:solidFill>
                  <a:schemeClr val="tx2"/>
                </a:solidFill>
                <a:effectLst/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233348" y="1496172"/>
            <a:ext cx="7392699" cy="4154981"/>
          </a:xfrm>
        </p:spPr>
        <p:txBody>
          <a:bodyPr lIns="0" tIns="0"/>
          <a:lstStyle>
            <a:lvl1pPr marL="457189" indent="-457189">
              <a:lnSpc>
                <a:spcPct val="120000"/>
              </a:lnSpc>
              <a:buSzPct val="90000"/>
              <a:buFont typeface="Wingdings" pitchFamily="2" charset="2"/>
              <a:buChar char="§"/>
              <a:defRPr sz="3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69475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32051" y="327385"/>
            <a:ext cx="10972781" cy="541860"/>
          </a:xfrm>
        </p:spPr>
        <p:txBody>
          <a:bodyPr>
            <a:noAutofit/>
          </a:bodyPr>
          <a:lstStyle>
            <a:lvl1pPr>
              <a:defRPr sz="4000" b="1">
                <a:solidFill>
                  <a:schemeClr val="accent5">
                    <a:lumMod val="50000"/>
                  </a:schemeClr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16553" y="2029468"/>
            <a:ext cx="10972800" cy="408347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16553" y="864288"/>
            <a:ext cx="10972800" cy="4064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FontTx/>
              <a:buNone/>
              <a:defRPr sz="2667">
                <a:solidFill>
                  <a:schemeClr val="bg1">
                    <a:lumMod val="50000"/>
                  </a:schemeClr>
                </a:solidFill>
              </a:defRPr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2900" y="6052319"/>
            <a:ext cx="1302353" cy="595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3449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62935"/>
          </a:xfrm>
        </p:spPr>
        <p:txBody>
          <a:bodyPr>
            <a:normAutofit/>
          </a:bodyPr>
          <a:lstStyle>
            <a:lvl1pPr>
              <a:defRPr sz="4000" b="1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62986"/>
            <a:ext cx="10515600" cy="461397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79100" y="6158320"/>
            <a:ext cx="1231900" cy="563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7474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CB6FBC-6AFD-4C8D-9D29-8146C2AF74BC}" type="datetimeFigureOut">
              <a:rPr lang="en-US" smtClean="0"/>
              <a:t>3/25/19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6E335-DB16-4775-975F-17B29035A20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02157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CB6FBC-6AFD-4C8D-9D29-8146C2AF74BC}" type="datetimeFigureOut">
              <a:rPr lang="en-US" smtClean="0"/>
              <a:t>3/25/19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6E335-DB16-4775-975F-17B29035A20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66145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CB6FBC-6AFD-4C8D-9D29-8146C2AF74BC}" type="datetimeFigureOut">
              <a:rPr lang="en-US" smtClean="0"/>
              <a:t>3/25/19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6E335-DB16-4775-975F-17B29035A20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01804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CB6FBC-6AFD-4C8D-9D29-8146C2AF74BC}" type="datetimeFigureOut">
              <a:rPr lang="en-US" smtClean="0"/>
              <a:t>3/25/19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6E335-DB16-4775-975F-17B29035A20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07338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CB6FBC-6AFD-4C8D-9D29-8146C2AF74BC}" type="datetimeFigureOut">
              <a:rPr lang="en-US" smtClean="0"/>
              <a:t>3/25/19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6E335-DB16-4775-975F-17B29035A20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20292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CB6FBC-6AFD-4C8D-9D29-8146C2AF74BC}" type="datetimeFigureOut">
              <a:rPr lang="en-US" smtClean="0"/>
              <a:t>3/25/19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6E335-DB16-4775-975F-17B29035A20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14689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CB6FBC-6AFD-4C8D-9D29-8146C2AF74BC}" type="datetimeFigureOut">
              <a:rPr lang="en-US" smtClean="0"/>
              <a:t>3/25/19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6E335-DB16-4775-975F-17B29035A20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6319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CB6FBC-6AFD-4C8D-9D29-8146C2AF74BC}" type="datetimeFigureOut">
              <a:rPr lang="en-US" smtClean="0"/>
              <a:t>3/25/19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E6E335-DB16-4775-975F-17B29035A20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16614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8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afaeldon/r-api-demo" TargetMode="Externa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866186" y="5015395"/>
            <a:ext cx="6110374" cy="414119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sz="2000" dirty="0">
                <a:solidFill>
                  <a:schemeClr val="tx1"/>
                </a:solidFill>
              </a:rPr>
              <a:t>25 Mar 2019</a:t>
            </a:r>
          </a:p>
        </p:txBody>
      </p:sp>
      <p:sp>
        <p:nvSpPr>
          <p:cNvPr id="6" name="Title 7"/>
          <p:cNvSpPr txBox="1">
            <a:spLocks/>
          </p:cNvSpPr>
          <p:nvPr/>
        </p:nvSpPr>
        <p:spPr>
          <a:xfrm>
            <a:off x="769355" y="3482834"/>
            <a:ext cx="10163687" cy="132770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733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tx1"/>
                </a:solidFill>
              </a:rPr>
              <a:t>Operationalized R models: Creating R API services</a:t>
            </a:r>
            <a:endParaRPr lang="en-US" sz="320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22673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669283" y="1995902"/>
            <a:ext cx="3948405" cy="163511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PH" sz="4800" b="1" dirty="0"/>
              <a:t>Thank You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4162" y="5174355"/>
            <a:ext cx="1659267" cy="758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876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1A8F11-1122-4453-9274-9CE74F4A6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Basic Setup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8EB6C6-5C00-486F-8865-02BF14481B1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PH" dirty="0"/>
              <a:t>Convert R models to API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1CF1FAA-52D8-4A49-A929-15A9CACF1598}"/>
              </a:ext>
            </a:extLst>
          </p:cNvPr>
          <p:cNvSpPr/>
          <p:nvPr/>
        </p:nvSpPr>
        <p:spPr>
          <a:xfrm>
            <a:off x="1454315" y="5335830"/>
            <a:ext cx="1964473" cy="6799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RStudio</a:t>
            </a:r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41B479E-848F-6143-80CD-A98ACB86D511}"/>
              </a:ext>
            </a:extLst>
          </p:cNvPr>
          <p:cNvGrpSpPr/>
          <p:nvPr/>
        </p:nvGrpSpPr>
        <p:grpSpPr>
          <a:xfrm>
            <a:off x="1388328" y="3133274"/>
            <a:ext cx="669927" cy="987716"/>
            <a:chOff x="1482112" y="2637691"/>
            <a:chExt cx="669927" cy="987716"/>
          </a:xfrm>
        </p:grpSpPr>
        <p:sp>
          <p:nvSpPr>
            <p:cNvPr id="5" name="Snip and Round Single Corner Rectangle 4">
              <a:extLst>
                <a:ext uri="{FF2B5EF4-FFF2-40B4-BE49-F238E27FC236}">
                  <a16:creationId xmlns:a16="http://schemas.microsoft.com/office/drawing/2014/main" id="{E79D9381-C864-F94E-ADF7-71A8C88E02BD}"/>
                </a:ext>
              </a:extLst>
            </p:cNvPr>
            <p:cNvSpPr/>
            <p:nvPr/>
          </p:nvSpPr>
          <p:spPr>
            <a:xfrm>
              <a:off x="1582615" y="2637691"/>
              <a:ext cx="468923" cy="679939"/>
            </a:xfrm>
            <a:prstGeom prst="snip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4CF6A20-9A84-1F44-8A4E-02D73F953ABF}"/>
                </a:ext>
              </a:extLst>
            </p:cNvPr>
            <p:cNvSpPr txBox="1"/>
            <p:nvPr/>
          </p:nvSpPr>
          <p:spPr>
            <a:xfrm>
              <a:off x="1482112" y="3317630"/>
              <a:ext cx="6699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train.R</a:t>
              </a:r>
              <a:endPara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75CC886-72AA-CE4E-8306-257348A89695}"/>
              </a:ext>
            </a:extLst>
          </p:cNvPr>
          <p:cNvGrpSpPr/>
          <p:nvPr/>
        </p:nvGrpSpPr>
        <p:grpSpPr>
          <a:xfrm>
            <a:off x="2699486" y="3113912"/>
            <a:ext cx="844334" cy="996580"/>
            <a:chOff x="1394909" y="2637691"/>
            <a:chExt cx="844334" cy="996580"/>
          </a:xfrm>
        </p:grpSpPr>
        <p:sp>
          <p:nvSpPr>
            <p:cNvPr id="25" name="Snip and Round Single Corner Rectangle 24">
              <a:extLst>
                <a:ext uri="{FF2B5EF4-FFF2-40B4-BE49-F238E27FC236}">
                  <a16:creationId xmlns:a16="http://schemas.microsoft.com/office/drawing/2014/main" id="{792493E8-DA7C-0447-B1AF-2890D9C4C293}"/>
                </a:ext>
              </a:extLst>
            </p:cNvPr>
            <p:cNvSpPr/>
            <p:nvPr/>
          </p:nvSpPr>
          <p:spPr>
            <a:xfrm>
              <a:off x="1582615" y="2637691"/>
              <a:ext cx="468923" cy="679939"/>
            </a:xfrm>
            <a:prstGeom prst="snip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D81DD1D-5EB9-F842-A652-44EA6F01AA81}"/>
                </a:ext>
              </a:extLst>
            </p:cNvPr>
            <p:cNvSpPr txBox="1"/>
            <p:nvPr/>
          </p:nvSpPr>
          <p:spPr>
            <a:xfrm>
              <a:off x="1394909" y="3326494"/>
              <a:ext cx="84433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predict.R</a:t>
              </a:r>
              <a:endPara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A398D1E-71C6-B74A-ACC1-CC8C07B40ECF}"/>
              </a:ext>
            </a:extLst>
          </p:cNvPr>
          <p:cNvGrpSpPr/>
          <p:nvPr/>
        </p:nvGrpSpPr>
        <p:grpSpPr>
          <a:xfrm>
            <a:off x="1983730" y="2400444"/>
            <a:ext cx="918008" cy="753182"/>
            <a:chOff x="1983730" y="2400444"/>
            <a:chExt cx="918008" cy="753182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CB306A52-5F79-F345-9076-CC0CA601FFE3}"/>
                </a:ext>
              </a:extLst>
            </p:cNvPr>
            <p:cNvSpPr/>
            <p:nvPr/>
          </p:nvSpPr>
          <p:spPr>
            <a:xfrm>
              <a:off x="2228224" y="2400444"/>
              <a:ext cx="429021" cy="42902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A22B1A8-9B29-5C4F-BCD9-CC19AEFF385B}"/>
                </a:ext>
              </a:extLst>
            </p:cNvPr>
            <p:cNvSpPr txBox="1"/>
            <p:nvPr/>
          </p:nvSpPr>
          <p:spPr>
            <a:xfrm>
              <a:off x="1983730" y="2845849"/>
              <a:ext cx="91800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model.rds</a:t>
              </a:r>
              <a:endPara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cxnSp>
        <p:nvCxnSpPr>
          <p:cNvPr id="29" name="Elbow Connector 28">
            <a:extLst>
              <a:ext uri="{FF2B5EF4-FFF2-40B4-BE49-F238E27FC236}">
                <a16:creationId xmlns:a16="http://schemas.microsoft.com/office/drawing/2014/main" id="{8B369B29-5826-B34E-B343-CA18414CF393}"/>
              </a:ext>
            </a:extLst>
          </p:cNvPr>
          <p:cNvCxnSpPr>
            <a:stCxn id="5" idx="3"/>
            <a:endCxn id="9" idx="2"/>
          </p:cNvCxnSpPr>
          <p:nvPr/>
        </p:nvCxnSpPr>
        <p:spPr>
          <a:xfrm rot="5400000" flipH="1" flipV="1">
            <a:off x="1716599" y="2621650"/>
            <a:ext cx="518319" cy="50493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30">
            <a:extLst>
              <a:ext uri="{FF2B5EF4-FFF2-40B4-BE49-F238E27FC236}">
                <a16:creationId xmlns:a16="http://schemas.microsoft.com/office/drawing/2014/main" id="{512EE0E7-2DC0-1E45-9E15-CE71E84228B0}"/>
              </a:ext>
            </a:extLst>
          </p:cNvPr>
          <p:cNvCxnSpPr>
            <a:stCxn id="9" idx="6"/>
            <a:endCxn id="25" idx="3"/>
          </p:cNvCxnSpPr>
          <p:nvPr/>
        </p:nvCxnSpPr>
        <p:spPr>
          <a:xfrm>
            <a:off x="2657245" y="2614955"/>
            <a:ext cx="464409" cy="49895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ight Arrow 34">
            <a:extLst>
              <a:ext uri="{FF2B5EF4-FFF2-40B4-BE49-F238E27FC236}">
                <a16:creationId xmlns:a16="http://schemas.microsoft.com/office/drawing/2014/main" id="{C6301400-E9CB-C04D-8B66-2A3BD6E4F8A1}"/>
              </a:ext>
            </a:extLst>
          </p:cNvPr>
          <p:cNvSpPr/>
          <p:nvPr/>
        </p:nvSpPr>
        <p:spPr>
          <a:xfrm>
            <a:off x="3572292" y="3685247"/>
            <a:ext cx="937846" cy="42524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2694636-1952-CF49-AB84-CCF871420E0F}"/>
              </a:ext>
            </a:extLst>
          </p:cNvPr>
          <p:cNvSpPr/>
          <p:nvPr/>
        </p:nvSpPr>
        <p:spPr>
          <a:xfrm>
            <a:off x="4631601" y="5335830"/>
            <a:ext cx="1964473" cy="679938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Docker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46028594-C72C-1C40-A377-3E73041F38F4}"/>
              </a:ext>
            </a:extLst>
          </p:cNvPr>
          <p:cNvGrpSpPr/>
          <p:nvPr/>
        </p:nvGrpSpPr>
        <p:grpSpPr>
          <a:xfrm>
            <a:off x="2090143" y="4139256"/>
            <a:ext cx="692818" cy="1023697"/>
            <a:chOff x="1470667" y="2637691"/>
            <a:chExt cx="692818" cy="1023697"/>
          </a:xfrm>
        </p:grpSpPr>
        <p:sp>
          <p:nvSpPr>
            <p:cNvPr id="39" name="Snip and Round Single Corner Rectangle 38">
              <a:extLst>
                <a:ext uri="{FF2B5EF4-FFF2-40B4-BE49-F238E27FC236}">
                  <a16:creationId xmlns:a16="http://schemas.microsoft.com/office/drawing/2014/main" id="{38C6C8DC-B423-9842-80EC-D54AC37A92BA}"/>
                </a:ext>
              </a:extLst>
            </p:cNvPr>
            <p:cNvSpPr/>
            <p:nvPr/>
          </p:nvSpPr>
          <p:spPr>
            <a:xfrm>
              <a:off x="1582615" y="2637691"/>
              <a:ext cx="468923" cy="679939"/>
            </a:xfrm>
            <a:prstGeom prst="snip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8843199-DFFA-3E46-BE23-BA406B7F566A}"/>
                </a:ext>
              </a:extLst>
            </p:cNvPr>
            <p:cNvSpPr txBox="1"/>
            <p:nvPr/>
          </p:nvSpPr>
          <p:spPr>
            <a:xfrm>
              <a:off x="1470667" y="3353611"/>
              <a:ext cx="69281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main.R</a:t>
              </a:r>
              <a:endPara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cxnSp>
        <p:nvCxnSpPr>
          <p:cNvPr id="42" name="Elbow Connector 41">
            <a:extLst>
              <a:ext uri="{FF2B5EF4-FFF2-40B4-BE49-F238E27FC236}">
                <a16:creationId xmlns:a16="http://schemas.microsoft.com/office/drawing/2014/main" id="{63D854A3-C52C-5442-B224-6BACB3E0ABE6}"/>
              </a:ext>
            </a:extLst>
          </p:cNvPr>
          <p:cNvCxnSpPr>
            <a:stCxn id="39" idx="2"/>
            <a:endCxn id="6" idx="2"/>
          </p:cNvCxnSpPr>
          <p:nvPr/>
        </p:nvCxnSpPr>
        <p:spPr>
          <a:xfrm rot="10800000">
            <a:off x="1723293" y="4120990"/>
            <a:ext cx="478799" cy="35823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Elbow Connector 43">
            <a:extLst>
              <a:ext uri="{FF2B5EF4-FFF2-40B4-BE49-F238E27FC236}">
                <a16:creationId xmlns:a16="http://schemas.microsoft.com/office/drawing/2014/main" id="{D3A2DCC8-9D17-6943-BED0-62FF0C893C90}"/>
              </a:ext>
            </a:extLst>
          </p:cNvPr>
          <p:cNvCxnSpPr>
            <a:stCxn id="39" idx="0"/>
            <a:endCxn id="26" idx="2"/>
          </p:cNvCxnSpPr>
          <p:nvPr/>
        </p:nvCxnSpPr>
        <p:spPr>
          <a:xfrm flipV="1">
            <a:off x="2671014" y="4110492"/>
            <a:ext cx="450639" cy="36873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FC6D9A2-1560-D045-AA86-EEFFC388F0AE}"/>
              </a:ext>
            </a:extLst>
          </p:cNvPr>
          <p:cNvSpPr txBox="1"/>
          <p:nvPr/>
        </p:nvSpPr>
        <p:spPr>
          <a:xfrm>
            <a:off x="2877160" y="4460959"/>
            <a:ext cx="5212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</a:rPr>
              <a:t>serve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9D41ACA-BD7C-CD48-9170-26A8B9C01AD9}"/>
              </a:ext>
            </a:extLst>
          </p:cNvPr>
          <p:cNvSpPr txBox="1"/>
          <p:nvPr/>
        </p:nvSpPr>
        <p:spPr>
          <a:xfrm>
            <a:off x="1488831" y="4496041"/>
            <a:ext cx="4748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</a:rPr>
              <a:t>train</a:t>
            </a:r>
          </a:p>
        </p:txBody>
      </p:sp>
      <p:sp>
        <p:nvSpPr>
          <p:cNvPr id="73" name="Snip and Round Single Corner Rectangle 72">
            <a:extLst>
              <a:ext uri="{FF2B5EF4-FFF2-40B4-BE49-F238E27FC236}">
                <a16:creationId xmlns:a16="http://schemas.microsoft.com/office/drawing/2014/main" id="{90B4F1CF-F19D-4F45-968F-742F5F1B7C2F}"/>
              </a:ext>
            </a:extLst>
          </p:cNvPr>
          <p:cNvSpPr/>
          <p:nvPr/>
        </p:nvSpPr>
        <p:spPr>
          <a:xfrm>
            <a:off x="4800316" y="4263988"/>
            <a:ext cx="468553" cy="694946"/>
          </a:xfrm>
          <a:prstGeom prst="snip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EE912A92-F31A-2847-9041-46CF5423BC9D}"/>
              </a:ext>
            </a:extLst>
          </p:cNvPr>
          <p:cNvSpPr txBox="1"/>
          <p:nvPr/>
        </p:nvSpPr>
        <p:spPr>
          <a:xfrm>
            <a:off x="4566901" y="4956752"/>
            <a:ext cx="9210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Dockerfile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77" name="Elbow Connector 76">
            <a:extLst>
              <a:ext uri="{FF2B5EF4-FFF2-40B4-BE49-F238E27FC236}">
                <a16:creationId xmlns:a16="http://schemas.microsoft.com/office/drawing/2014/main" id="{43C1B03E-CFC4-2A41-875E-E7F18F2284F6}"/>
              </a:ext>
            </a:extLst>
          </p:cNvPr>
          <p:cNvCxnSpPr>
            <a:stCxn id="73" idx="0"/>
            <a:endCxn id="59" idx="1"/>
          </p:cNvCxnSpPr>
          <p:nvPr/>
        </p:nvCxnSpPr>
        <p:spPr>
          <a:xfrm flipV="1">
            <a:off x="5268869" y="3626518"/>
            <a:ext cx="369883" cy="984943"/>
          </a:xfrm>
          <a:prstGeom prst="bentConnector2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043DF77D-EC18-8647-87A4-E8D665D9F871}"/>
              </a:ext>
            </a:extLst>
          </p:cNvPr>
          <p:cNvSpPr txBox="1"/>
          <p:nvPr/>
        </p:nvSpPr>
        <p:spPr>
          <a:xfrm>
            <a:off x="5560669" y="4437967"/>
            <a:ext cx="8414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chemeClr val="accent6"/>
                </a:solidFill>
              </a:rPr>
              <a:t>entrypoint</a:t>
            </a:r>
            <a:endParaRPr lang="en-US" sz="1200" dirty="0">
              <a:solidFill>
                <a:schemeClr val="accent6"/>
              </a:solidFill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5BE7B287-7CEF-DC46-A186-EC251A68E5A3}"/>
              </a:ext>
            </a:extLst>
          </p:cNvPr>
          <p:cNvSpPr txBox="1"/>
          <p:nvPr/>
        </p:nvSpPr>
        <p:spPr>
          <a:xfrm>
            <a:off x="4689162" y="1453351"/>
            <a:ext cx="18493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Operationalized R</a:t>
            </a:r>
          </a:p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Docker Image</a:t>
            </a:r>
          </a:p>
        </p:txBody>
      </p:sp>
      <p:sp>
        <p:nvSpPr>
          <p:cNvPr id="83" name="Right Arrow 82">
            <a:extLst>
              <a:ext uri="{FF2B5EF4-FFF2-40B4-BE49-F238E27FC236}">
                <a16:creationId xmlns:a16="http://schemas.microsoft.com/office/drawing/2014/main" id="{6FE87170-EB59-5446-8A75-E8B1E3296B07}"/>
              </a:ext>
            </a:extLst>
          </p:cNvPr>
          <p:cNvSpPr/>
          <p:nvPr/>
        </p:nvSpPr>
        <p:spPr>
          <a:xfrm>
            <a:off x="6756305" y="3713327"/>
            <a:ext cx="937846" cy="425245"/>
          </a:xfrm>
          <a:prstGeom prst="right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24D900AD-314F-954B-A155-F54DC2897F7C}"/>
              </a:ext>
            </a:extLst>
          </p:cNvPr>
          <p:cNvSpPr/>
          <p:nvPr/>
        </p:nvSpPr>
        <p:spPr>
          <a:xfrm>
            <a:off x="2691243" y="3344805"/>
            <a:ext cx="860820" cy="3024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plumber</a:t>
            </a:r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AA45BBE2-FF29-D64B-AF6F-9ECF9668B821}"/>
              </a:ext>
            </a:extLst>
          </p:cNvPr>
          <p:cNvGrpSpPr/>
          <p:nvPr/>
        </p:nvGrpSpPr>
        <p:grpSpPr>
          <a:xfrm>
            <a:off x="3418788" y="2845849"/>
            <a:ext cx="448263" cy="312993"/>
            <a:chOff x="3526511" y="2679419"/>
            <a:chExt cx="448263" cy="312993"/>
          </a:xfrm>
        </p:grpSpPr>
        <p:sp>
          <p:nvSpPr>
            <p:cNvPr id="93" name="Hexagon 92">
              <a:extLst>
                <a:ext uri="{FF2B5EF4-FFF2-40B4-BE49-F238E27FC236}">
                  <a16:creationId xmlns:a16="http://schemas.microsoft.com/office/drawing/2014/main" id="{F91A727B-4779-CD4B-9158-2AD3A4D037BB}"/>
                </a:ext>
              </a:extLst>
            </p:cNvPr>
            <p:cNvSpPr/>
            <p:nvPr/>
          </p:nvSpPr>
          <p:spPr>
            <a:xfrm>
              <a:off x="3552237" y="2690820"/>
              <a:ext cx="349847" cy="301592"/>
            </a:xfrm>
            <a:prstGeom prst="hexagon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2579A07F-5B53-4D43-902D-85F84C8C4C3A}"/>
                </a:ext>
              </a:extLst>
            </p:cNvPr>
            <p:cNvSpPr txBox="1"/>
            <p:nvPr/>
          </p:nvSpPr>
          <p:spPr>
            <a:xfrm>
              <a:off x="3526511" y="2679419"/>
              <a:ext cx="448263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</a:rPr>
                <a:t>API</a:t>
              </a:r>
            </a:p>
          </p:txBody>
        </p:sp>
      </p:grpSp>
      <p:cxnSp>
        <p:nvCxnSpPr>
          <p:cNvPr id="96" name="Elbow Connector 95">
            <a:extLst>
              <a:ext uri="{FF2B5EF4-FFF2-40B4-BE49-F238E27FC236}">
                <a16:creationId xmlns:a16="http://schemas.microsoft.com/office/drawing/2014/main" id="{3388D358-385A-8D44-8000-31E145FDBCFB}"/>
              </a:ext>
            </a:extLst>
          </p:cNvPr>
          <p:cNvCxnSpPr>
            <a:stCxn id="84" idx="3"/>
            <a:endCxn id="92" idx="2"/>
          </p:cNvCxnSpPr>
          <p:nvPr/>
        </p:nvCxnSpPr>
        <p:spPr>
          <a:xfrm flipV="1">
            <a:off x="3552063" y="3153626"/>
            <a:ext cx="90857" cy="34240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Rectangle 96">
            <a:extLst>
              <a:ext uri="{FF2B5EF4-FFF2-40B4-BE49-F238E27FC236}">
                <a16:creationId xmlns:a16="http://schemas.microsoft.com/office/drawing/2014/main" id="{9D8B8BF5-9610-EF4C-BE61-4C27C69BFF88}"/>
              </a:ext>
            </a:extLst>
          </p:cNvPr>
          <p:cNvSpPr/>
          <p:nvPr/>
        </p:nvSpPr>
        <p:spPr>
          <a:xfrm>
            <a:off x="7775787" y="5335830"/>
            <a:ext cx="1964473" cy="679938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</a:t>
            </a:r>
          </a:p>
        </p:txBody>
      </p: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79B7F1A2-DEAC-184F-962A-811F261C1C36}"/>
              </a:ext>
            </a:extLst>
          </p:cNvPr>
          <p:cNvGrpSpPr/>
          <p:nvPr/>
        </p:nvGrpSpPr>
        <p:grpSpPr>
          <a:xfrm>
            <a:off x="4654210" y="2097311"/>
            <a:ext cx="2202962" cy="2056671"/>
            <a:chOff x="4654210" y="2097311"/>
            <a:chExt cx="2202962" cy="2056671"/>
          </a:xfrm>
        </p:grpSpPr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3EE1664B-5043-9840-8674-45FE47FE271A}"/>
                </a:ext>
              </a:extLst>
            </p:cNvPr>
            <p:cNvSpPr/>
            <p:nvPr/>
          </p:nvSpPr>
          <p:spPr>
            <a:xfrm>
              <a:off x="4654210" y="3769769"/>
              <a:ext cx="1956598" cy="384213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559861B8-6937-EC48-8521-B1B45DC37000}"/>
                </a:ext>
              </a:extLst>
            </p:cNvPr>
            <p:cNvGrpSpPr/>
            <p:nvPr/>
          </p:nvGrpSpPr>
          <p:grpSpPr>
            <a:xfrm>
              <a:off x="4860653" y="2209442"/>
              <a:ext cx="1434391" cy="1417076"/>
              <a:chOff x="4682989" y="2795068"/>
              <a:chExt cx="1994633" cy="1970555"/>
            </a:xfrm>
          </p:grpSpPr>
          <p:sp>
            <p:nvSpPr>
              <p:cNvPr id="48" name="Snip and Round Single Corner Rectangle 47">
                <a:extLst>
                  <a:ext uri="{FF2B5EF4-FFF2-40B4-BE49-F238E27FC236}">
                    <a16:creationId xmlns:a16="http://schemas.microsoft.com/office/drawing/2014/main" id="{67F54692-13AE-FE4E-99EF-9F880B51B4CB}"/>
                  </a:ext>
                </a:extLst>
              </p:cNvPr>
              <p:cNvSpPr/>
              <p:nvPr/>
            </p:nvSpPr>
            <p:spPr>
              <a:xfrm>
                <a:off x="4791143" y="3397946"/>
                <a:ext cx="468922" cy="679939"/>
              </a:xfrm>
              <a:prstGeom prst="snip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51" name="Snip and Round Single Corner Rectangle 50">
                <a:extLst>
                  <a:ext uri="{FF2B5EF4-FFF2-40B4-BE49-F238E27FC236}">
                    <a16:creationId xmlns:a16="http://schemas.microsoft.com/office/drawing/2014/main" id="{3AFF4CEE-1AB0-4A4E-BFDC-FE39BF0ABC7B}"/>
                  </a:ext>
                </a:extLst>
              </p:cNvPr>
              <p:cNvSpPr/>
              <p:nvPr/>
            </p:nvSpPr>
            <p:spPr>
              <a:xfrm>
                <a:off x="6201019" y="3382291"/>
                <a:ext cx="468922" cy="679939"/>
              </a:xfrm>
              <a:prstGeom prst="snip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E51100FF-540C-234C-B6D2-00044FC4B6CA}"/>
                  </a:ext>
                </a:extLst>
              </p:cNvPr>
              <p:cNvSpPr/>
              <p:nvPr/>
            </p:nvSpPr>
            <p:spPr>
              <a:xfrm>
                <a:off x="5515841" y="2795068"/>
                <a:ext cx="429021" cy="42902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6" name="Elbow Connector 55">
                <a:extLst>
                  <a:ext uri="{FF2B5EF4-FFF2-40B4-BE49-F238E27FC236}">
                    <a16:creationId xmlns:a16="http://schemas.microsoft.com/office/drawing/2014/main" id="{B57CCACD-6C24-B149-960A-F9A94A4B168D}"/>
                  </a:ext>
                </a:extLst>
              </p:cNvPr>
              <p:cNvCxnSpPr>
                <a:stCxn id="48" idx="3"/>
                <a:endCxn id="54" idx="2"/>
              </p:cNvCxnSpPr>
              <p:nvPr/>
            </p:nvCxnSpPr>
            <p:spPr>
              <a:xfrm rot="5400000" flipH="1" flipV="1">
                <a:off x="5076539" y="2958643"/>
                <a:ext cx="388368" cy="490236"/>
              </a:xfrm>
              <a:prstGeom prst="bentConnector2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Elbow Connector 56">
                <a:extLst>
                  <a:ext uri="{FF2B5EF4-FFF2-40B4-BE49-F238E27FC236}">
                    <a16:creationId xmlns:a16="http://schemas.microsoft.com/office/drawing/2014/main" id="{AFE19885-901A-7043-92CD-8313266A7A63}"/>
                  </a:ext>
                </a:extLst>
              </p:cNvPr>
              <p:cNvCxnSpPr>
                <a:stCxn id="54" idx="6"/>
                <a:endCxn id="51" idx="3"/>
              </p:cNvCxnSpPr>
              <p:nvPr/>
            </p:nvCxnSpPr>
            <p:spPr>
              <a:xfrm>
                <a:off x="5944862" y="3009577"/>
                <a:ext cx="490620" cy="372713"/>
              </a:xfrm>
              <a:prstGeom prst="bentConnector2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Snip and Round Single Corner Rectangle 58">
                <a:extLst>
                  <a:ext uri="{FF2B5EF4-FFF2-40B4-BE49-F238E27FC236}">
                    <a16:creationId xmlns:a16="http://schemas.microsoft.com/office/drawing/2014/main" id="{3B4B97E4-6E28-F447-A936-52D67E96BD76}"/>
                  </a:ext>
                </a:extLst>
              </p:cNvPr>
              <p:cNvSpPr/>
              <p:nvPr/>
            </p:nvSpPr>
            <p:spPr>
              <a:xfrm>
                <a:off x="5530535" y="4085684"/>
                <a:ext cx="468922" cy="679939"/>
              </a:xfrm>
              <a:prstGeom prst="snip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cxnSp>
            <p:nvCxnSpPr>
              <p:cNvPr id="61" name="Elbow Connector 60">
                <a:extLst>
                  <a:ext uri="{FF2B5EF4-FFF2-40B4-BE49-F238E27FC236}">
                    <a16:creationId xmlns:a16="http://schemas.microsoft.com/office/drawing/2014/main" id="{C8CBE3F1-F340-FE43-853F-73F350907AC5}"/>
                  </a:ext>
                </a:extLst>
              </p:cNvPr>
              <p:cNvCxnSpPr>
                <a:cxnSpLocks/>
                <a:stCxn id="59" idx="2"/>
              </p:cNvCxnSpPr>
              <p:nvPr/>
            </p:nvCxnSpPr>
            <p:spPr>
              <a:xfrm rot="10800000">
                <a:off x="5051738" y="4067416"/>
                <a:ext cx="478798" cy="358237"/>
              </a:xfrm>
              <a:prstGeom prst="bentConnector2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Elbow Connector 61">
                <a:extLst>
                  <a:ext uri="{FF2B5EF4-FFF2-40B4-BE49-F238E27FC236}">
                    <a16:creationId xmlns:a16="http://schemas.microsoft.com/office/drawing/2014/main" id="{5B290B38-3347-3C43-80BD-FD82793358B5}"/>
                  </a:ext>
                </a:extLst>
              </p:cNvPr>
              <p:cNvCxnSpPr>
                <a:cxnSpLocks/>
                <a:stCxn id="59" idx="0"/>
                <a:endCxn id="51" idx="1"/>
              </p:cNvCxnSpPr>
              <p:nvPr/>
            </p:nvCxnSpPr>
            <p:spPr>
              <a:xfrm flipV="1">
                <a:off x="5999459" y="4062230"/>
                <a:ext cx="436023" cy="363423"/>
              </a:xfrm>
              <a:prstGeom prst="bentConnector2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4D3C8E30-80FC-274A-AC96-97CB8A5D2AF7}"/>
                  </a:ext>
                </a:extLst>
              </p:cNvPr>
              <p:cNvSpPr txBox="1"/>
              <p:nvPr/>
            </p:nvSpPr>
            <p:spPr>
              <a:xfrm>
                <a:off x="6156389" y="4471464"/>
                <a:ext cx="52123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solidFill>
                      <a:schemeClr val="accent1"/>
                    </a:solidFill>
                  </a:rPr>
                  <a:t>serve</a:t>
                </a:r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F482952D-89F7-BB43-A5D7-474AEF1318D1}"/>
                  </a:ext>
                </a:extLst>
              </p:cNvPr>
              <p:cNvSpPr txBox="1"/>
              <p:nvPr/>
            </p:nvSpPr>
            <p:spPr>
              <a:xfrm>
                <a:off x="4682989" y="4455906"/>
                <a:ext cx="47487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solidFill>
                      <a:schemeClr val="accent1"/>
                    </a:solidFill>
                  </a:rPr>
                  <a:t>train</a:t>
                </a:r>
              </a:p>
            </p:txBody>
          </p:sp>
        </p:grp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4A81EB07-3339-1948-AE8C-E480C5B6E420}"/>
                </a:ext>
              </a:extLst>
            </p:cNvPr>
            <p:cNvSpPr/>
            <p:nvPr/>
          </p:nvSpPr>
          <p:spPr>
            <a:xfrm>
              <a:off x="4654211" y="2097311"/>
              <a:ext cx="1956597" cy="2041945"/>
            </a:xfrm>
            <a:prstGeom prst="rect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6CF261C0-F827-DC44-B199-2A2BBD12B7AF}"/>
                </a:ext>
              </a:extLst>
            </p:cNvPr>
            <p:cNvSpPr txBox="1"/>
            <p:nvPr/>
          </p:nvSpPr>
          <p:spPr>
            <a:xfrm>
              <a:off x="4773946" y="3809586"/>
              <a:ext cx="170925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Linux + R Base Image</a:t>
              </a:r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F3DA76A4-7C15-EC46-93DF-664DF014B77C}"/>
                </a:ext>
              </a:extLst>
            </p:cNvPr>
            <p:cNvSpPr/>
            <p:nvPr/>
          </p:nvSpPr>
          <p:spPr>
            <a:xfrm>
              <a:off x="5750806" y="2781981"/>
              <a:ext cx="732390" cy="25732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plumber</a:t>
              </a:r>
            </a:p>
          </p:txBody>
        </p:sp>
        <p:cxnSp>
          <p:nvCxnSpPr>
            <p:cNvPr id="90" name="Elbow Connector 89">
              <a:extLst>
                <a:ext uri="{FF2B5EF4-FFF2-40B4-BE49-F238E27FC236}">
                  <a16:creationId xmlns:a16="http://schemas.microsoft.com/office/drawing/2014/main" id="{B8A0401D-8194-7A47-AD41-08EDDF6F3421}"/>
                </a:ext>
              </a:extLst>
            </p:cNvPr>
            <p:cNvCxnSpPr>
              <a:cxnSpLocks/>
              <a:endCxn id="88" idx="3"/>
            </p:cNvCxnSpPr>
            <p:nvPr/>
          </p:nvCxnSpPr>
          <p:spPr>
            <a:xfrm rot="5400000" flipH="1" flipV="1">
              <a:off x="6189461" y="2515502"/>
              <a:ext cx="434781" cy="58120"/>
            </a:xfrm>
            <a:prstGeom prst="bentConnector2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92C055AE-8A98-634F-8C4F-656E1D9C79E9}"/>
                </a:ext>
              </a:extLst>
            </p:cNvPr>
            <p:cNvGrpSpPr/>
            <p:nvPr/>
          </p:nvGrpSpPr>
          <p:grpSpPr>
            <a:xfrm>
              <a:off x="6408909" y="2168309"/>
              <a:ext cx="448263" cy="309658"/>
              <a:chOff x="6408909" y="2168309"/>
              <a:chExt cx="448263" cy="309658"/>
            </a:xfrm>
          </p:grpSpPr>
          <p:sp>
            <p:nvSpPr>
              <p:cNvPr id="88" name="Hexagon 87">
                <a:extLst>
                  <a:ext uri="{FF2B5EF4-FFF2-40B4-BE49-F238E27FC236}">
                    <a16:creationId xmlns:a16="http://schemas.microsoft.com/office/drawing/2014/main" id="{5E0153E4-C6C1-764B-BE80-E1C29749D1A5}"/>
                  </a:ext>
                </a:extLst>
              </p:cNvPr>
              <p:cNvSpPr/>
              <p:nvPr/>
            </p:nvSpPr>
            <p:spPr>
              <a:xfrm>
                <a:off x="6435911" y="2176375"/>
                <a:ext cx="349847" cy="301592"/>
              </a:xfrm>
              <a:prstGeom prst="hexagon">
                <a:avLst/>
              </a:prstGeom>
              <a:solidFill>
                <a:schemeClr val="accent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F57E3ADF-E87B-E046-B60A-CB62AF1CF3B3}"/>
                  </a:ext>
                </a:extLst>
              </p:cNvPr>
              <p:cNvSpPr txBox="1"/>
              <p:nvPr/>
            </p:nvSpPr>
            <p:spPr>
              <a:xfrm>
                <a:off x="6408909" y="2168309"/>
                <a:ext cx="448263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chemeClr val="bg1"/>
                    </a:solidFill>
                  </a:rPr>
                  <a:t>API</a:t>
                </a:r>
              </a:p>
            </p:txBody>
          </p:sp>
        </p:grpSp>
      </p:grpSp>
      <p:sp>
        <p:nvSpPr>
          <p:cNvPr id="100" name="Rectangle 99">
            <a:extLst>
              <a:ext uri="{FF2B5EF4-FFF2-40B4-BE49-F238E27FC236}">
                <a16:creationId xmlns:a16="http://schemas.microsoft.com/office/drawing/2014/main" id="{72D153EA-0FAA-B146-9D7B-B4CEB1077B23}"/>
              </a:ext>
            </a:extLst>
          </p:cNvPr>
          <p:cNvSpPr/>
          <p:nvPr/>
        </p:nvSpPr>
        <p:spPr>
          <a:xfrm>
            <a:off x="7775787" y="4306734"/>
            <a:ext cx="1964473" cy="4064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EC2 Instance</a:t>
            </a:r>
          </a:p>
        </p:txBody>
      </p: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014C8DD9-164E-DD4B-B60D-D377EFEDD799}"/>
              </a:ext>
            </a:extLst>
          </p:cNvPr>
          <p:cNvGrpSpPr/>
          <p:nvPr/>
        </p:nvGrpSpPr>
        <p:grpSpPr>
          <a:xfrm>
            <a:off x="7775787" y="2274008"/>
            <a:ext cx="2202962" cy="2056671"/>
            <a:chOff x="4654210" y="2097311"/>
            <a:chExt cx="2202962" cy="2056671"/>
          </a:xfrm>
        </p:grpSpPr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3DE57F1E-02F6-CC4B-8BB2-8E639FE8A7FB}"/>
                </a:ext>
              </a:extLst>
            </p:cNvPr>
            <p:cNvSpPr/>
            <p:nvPr/>
          </p:nvSpPr>
          <p:spPr>
            <a:xfrm>
              <a:off x="4654210" y="3769769"/>
              <a:ext cx="1956598" cy="384213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2189DAAD-C7EE-AA41-8209-2200F00ABDB5}"/>
                </a:ext>
              </a:extLst>
            </p:cNvPr>
            <p:cNvGrpSpPr/>
            <p:nvPr/>
          </p:nvGrpSpPr>
          <p:grpSpPr>
            <a:xfrm>
              <a:off x="4860653" y="2209442"/>
              <a:ext cx="1434391" cy="1417076"/>
              <a:chOff x="4682989" y="2795068"/>
              <a:chExt cx="1994633" cy="1970555"/>
            </a:xfrm>
          </p:grpSpPr>
          <p:sp>
            <p:nvSpPr>
              <p:cNvPr id="132" name="Snip and Round Single Corner Rectangle 131">
                <a:extLst>
                  <a:ext uri="{FF2B5EF4-FFF2-40B4-BE49-F238E27FC236}">
                    <a16:creationId xmlns:a16="http://schemas.microsoft.com/office/drawing/2014/main" id="{00B52D28-2710-6E44-8FFC-287FDF9C42F6}"/>
                  </a:ext>
                </a:extLst>
              </p:cNvPr>
              <p:cNvSpPr/>
              <p:nvPr/>
            </p:nvSpPr>
            <p:spPr>
              <a:xfrm>
                <a:off x="4791143" y="3397946"/>
                <a:ext cx="468922" cy="679939"/>
              </a:xfrm>
              <a:prstGeom prst="snip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33" name="Snip and Round Single Corner Rectangle 132">
                <a:extLst>
                  <a:ext uri="{FF2B5EF4-FFF2-40B4-BE49-F238E27FC236}">
                    <a16:creationId xmlns:a16="http://schemas.microsoft.com/office/drawing/2014/main" id="{F38F126E-6EBA-ED4D-95C5-AC923973D198}"/>
                  </a:ext>
                </a:extLst>
              </p:cNvPr>
              <p:cNvSpPr/>
              <p:nvPr/>
            </p:nvSpPr>
            <p:spPr>
              <a:xfrm>
                <a:off x="6201019" y="3382291"/>
                <a:ext cx="468922" cy="679939"/>
              </a:xfrm>
              <a:prstGeom prst="snip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34" name="Oval 133">
                <a:extLst>
                  <a:ext uri="{FF2B5EF4-FFF2-40B4-BE49-F238E27FC236}">
                    <a16:creationId xmlns:a16="http://schemas.microsoft.com/office/drawing/2014/main" id="{47FFA256-C68D-204E-BB38-3F7843F9541F}"/>
                  </a:ext>
                </a:extLst>
              </p:cNvPr>
              <p:cNvSpPr/>
              <p:nvPr/>
            </p:nvSpPr>
            <p:spPr>
              <a:xfrm>
                <a:off x="5515841" y="2795068"/>
                <a:ext cx="429021" cy="42902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5" name="Elbow Connector 134">
                <a:extLst>
                  <a:ext uri="{FF2B5EF4-FFF2-40B4-BE49-F238E27FC236}">
                    <a16:creationId xmlns:a16="http://schemas.microsoft.com/office/drawing/2014/main" id="{AB59E6FF-0D53-E247-AE90-3E4E04973946}"/>
                  </a:ext>
                </a:extLst>
              </p:cNvPr>
              <p:cNvCxnSpPr>
                <a:stCxn id="132" idx="3"/>
                <a:endCxn id="134" idx="2"/>
              </p:cNvCxnSpPr>
              <p:nvPr/>
            </p:nvCxnSpPr>
            <p:spPr>
              <a:xfrm rot="5400000" flipH="1" flipV="1">
                <a:off x="5076539" y="2958643"/>
                <a:ext cx="388368" cy="490236"/>
              </a:xfrm>
              <a:prstGeom prst="bentConnector2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Elbow Connector 135">
                <a:extLst>
                  <a:ext uri="{FF2B5EF4-FFF2-40B4-BE49-F238E27FC236}">
                    <a16:creationId xmlns:a16="http://schemas.microsoft.com/office/drawing/2014/main" id="{69EAAC29-2361-2F43-B278-6EF22E004E91}"/>
                  </a:ext>
                </a:extLst>
              </p:cNvPr>
              <p:cNvCxnSpPr>
                <a:stCxn id="134" idx="6"/>
                <a:endCxn id="133" idx="3"/>
              </p:cNvCxnSpPr>
              <p:nvPr/>
            </p:nvCxnSpPr>
            <p:spPr>
              <a:xfrm>
                <a:off x="5944862" y="3009577"/>
                <a:ext cx="490620" cy="372713"/>
              </a:xfrm>
              <a:prstGeom prst="bentConnector2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7" name="Snip and Round Single Corner Rectangle 136">
                <a:extLst>
                  <a:ext uri="{FF2B5EF4-FFF2-40B4-BE49-F238E27FC236}">
                    <a16:creationId xmlns:a16="http://schemas.microsoft.com/office/drawing/2014/main" id="{E1A0307D-DBF4-8C49-839A-AA5ADC9C7EE2}"/>
                  </a:ext>
                </a:extLst>
              </p:cNvPr>
              <p:cNvSpPr/>
              <p:nvPr/>
            </p:nvSpPr>
            <p:spPr>
              <a:xfrm>
                <a:off x="5530535" y="4085684"/>
                <a:ext cx="468922" cy="679939"/>
              </a:xfrm>
              <a:prstGeom prst="snip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cxnSp>
            <p:nvCxnSpPr>
              <p:cNvPr id="138" name="Elbow Connector 137">
                <a:extLst>
                  <a:ext uri="{FF2B5EF4-FFF2-40B4-BE49-F238E27FC236}">
                    <a16:creationId xmlns:a16="http://schemas.microsoft.com/office/drawing/2014/main" id="{E67DA3EA-B49D-9C4E-BCE7-95FE93D48BD5}"/>
                  </a:ext>
                </a:extLst>
              </p:cNvPr>
              <p:cNvCxnSpPr>
                <a:cxnSpLocks/>
                <a:stCxn id="137" idx="2"/>
              </p:cNvCxnSpPr>
              <p:nvPr/>
            </p:nvCxnSpPr>
            <p:spPr>
              <a:xfrm rot="10800000">
                <a:off x="5051738" y="4067416"/>
                <a:ext cx="478798" cy="358237"/>
              </a:xfrm>
              <a:prstGeom prst="bentConnector2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Elbow Connector 138">
                <a:extLst>
                  <a:ext uri="{FF2B5EF4-FFF2-40B4-BE49-F238E27FC236}">
                    <a16:creationId xmlns:a16="http://schemas.microsoft.com/office/drawing/2014/main" id="{5FEEC781-9F06-474F-B10D-EC570D39859B}"/>
                  </a:ext>
                </a:extLst>
              </p:cNvPr>
              <p:cNvCxnSpPr>
                <a:cxnSpLocks/>
                <a:stCxn id="137" idx="0"/>
                <a:endCxn id="133" idx="1"/>
              </p:cNvCxnSpPr>
              <p:nvPr/>
            </p:nvCxnSpPr>
            <p:spPr>
              <a:xfrm flipV="1">
                <a:off x="5999459" y="4062230"/>
                <a:ext cx="436023" cy="363423"/>
              </a:xfrm>
              <a:prstGeom prst="bentConnector2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A62668D3-AEAE-1340-828B-C9A66A2367B5}"/>
                  </a:ext>
                </a:extLst>
              </p:cNvPr>
              <p:cNvSpPr txBox="1"/>
              <p:nvPr/>
            </p:nvSpPr>
            <p:spPr>
              <a:xfrm>
                <a:off x="6156389" y="4471464"/>
                <a:ext cx="52123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solidFill>
                      <a:schemeClr val="accent1"/>
                    </a:solidFill>
                  </a:rPr>
                  <a:t>serve</a:t>
                </a:r>
              </a:p>
            </p:txBody>
          </p:sp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A5F203F8-E8A5-AE4C-9340-8D348DE81810}"/>
                  </a:ext>
                </a:extLst>
              </p:cNvPr>
              <p:cNvSpPr txBox="1"/>
              <p:nvPr/>
            </p:nvSpPr>
            <p:spPr>
              <a:xfrm>
                <a:off x="4682989" y="4455906"/>
                <a:ext cx="47487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solidFill>
                      <a:schemeClr val="accent1"/>
                    </a:solidFill>
                  </a:rPr>
                  <a:t>train</a:t>
                </a:r>
              </a:p>
            </p:txBody>
          </p:sp>
        </p:grp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54456131-F905-8341-BC9E-5C56517EE3D0}"/>
                </a:ext>
              </a:extLst>
            </p:cNvPr>
            <p:cNvSpPr/>
            <p:nvPr/>
          </p:nvSpPr>
          <p:spPr>
            <a:xfrm>
              <a:off x="4654211" y="2097311"/>
              <a:ext cx="1956597" cy="2041945"/>
            </a:xfrm>
            <a:prstGeom prst="rect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2201FAF4-2229-DF48-BB24-26B7BBA2269C}"/>
                </a:ext>
              </a:extLst>
            </p:cNvPr>
            <p:cNvSpPr txBox="1"/>
            <p:nvPr/>
          </p:nvSpPr>
          <p:spPr>
            <a:xfrm>
              <a:off x="4773946" y="3809586"/>
              <a:ext cx="170925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Linux + R Base Image</a:t>
              </a:r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ECD85837-E2F1-D840-B793-4744AA9CA7F0}"/>
                </a:ext>
              </a:extLst>
            </p:cNvPr>
            <p:cNvSpPr/>
            <p:nvPr/>
          </p:nvSpPr>
          <p:spPr>
            <a:xfrm>
              <a:off x="5750806" y="2781981"/>
              <a:ext cx="732390" cy="25732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plumber</a:t>
              </a:r>
            </a:p>
          </p:txBody>
        </p:sp>
        <p:cxnSp>
          <p:nvCxnSpPr>
            <p:cNvPr id="128" name="Elbow Connector 127">
              <a:extLst>
                <a:ext uri="{FF2B5EF4-FFF2-40B4-BE49-F238E27FC236}">
                  <a16:creationId xmlns:a16="http://schemas.microsoft.com/office/drawing/2014/main" id="{31C42A92-6896-DF41-9CF8-4A68F8A40AE1}"/>
                </a:ext>
              </a:extLst>
            </p:cNvPr>
            <p:cNvCxnSpPr>
              <a:cxnSpLocks/>
              <a:endCxn id="130" idx="3"/>
            </p:cNvCxnSpPr>
            <p:nvPr/>
          </p:nvCxnSpPr>
          <p:spPr>
            <a:xfrm rot="5400000" flipH="1" flipV="1">
              <a:off x="6189461" y="2515502"/>
              <a:ext cx="434781" cy="58120"/>
            </a:xfrm>
            <a:prstGeom prst="bentConnector2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9" name="Group 128">
              <a:extLst>
                <a:ext uri="{FF2B5EF4-FFF2-40B4-BE49-F238E27FC236}">
                  <a16:creationId xmlns:a16="http://schemas.microsoft.com/office/drawing/2014/main" id="{6B9FA59A-D17F-FC4B-AA58-16892DB99C43}"/>
                </a:ext>
              </a:extLst>
            </p:cNvPr>
            <p:cNvGrpSpPr/>
            <p:nvPr/>
          </p:nvGrpSpPr>
          <p:grpSpPr>
            <a:xfrm>
              <a:off x="6408909" y="2168309"/>
              <a:ext cx="448263" cy="309658"/>
              <a:chOff x="6408909" y="2168309"/>
              <a:chExt cx="448263" cy="309658"/>
            </a:xfrm>
          </p:grpSpPr>
          <p:sp>
            <p:nvSpPr>
              <p:cNvPr id="130" name="Hexagon 129">
                <a:extLst>
                  <a:ext uri="{FF2B5EF4-FFF2-40B4-BE49-F238E27FC236}">
                    <a16:creationId xmlns:a16="http://schemas.microsoft.com/office/drawing/2014/main" id="{F00CFD83-F660-8E44-BB2C-CEF9406846DB}"/>
                  </a:ext>
                </a:extLst>
              </p:cNvPr>
              <p:cNvSpPr/>
              <p:nvPr/>
            </p:nvSpPr>
            <p:spPr>
              <a:xfrm>
                <a:off x="6435911" y="2176375"/>
                <a:ext cx="349847" cy="301592"/>
              </a:xfrm>
              <a:prstGeom prst="hexagon">
                <a:avLst/>
              </a:prstGeom>
              <a:solidFill>
                <a:schemeClr val="accent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6C7EF6AE-EA34-294C-96B6-2C5C0443500F}"/>
                  </a:ext>
                </a:extLst>
              </p:cNvPr>
              <p:cNvSpPr txBox="1"/>
              <p:nvPr/>
            </p:nvSpPr>
            <p:spPr>
              <a:xfrm>
                <a:off x="6408909" y="2168309"/>
                <a:ext cx="448263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chemeClr val="bg1"/>
                    </a:solidFill>
                  </a:rPr>
                  <a:t>API</a:t>
                </a:r>
              </a:p>
            </p:txBody>
          </p:sp>
        </p:grpSp>
      </p:grp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103685E5-9DD3-D94A-A10D-D646AF15A240}"/>
              </a:ext>
            </a:extLst>
          </p:cNvPr>
          <p:cNvGrpSpPr/>
          <p:nvPr/>
        </p:nvGrpSpPr>
        <p:grpSpPr>
          <a:xfrm>
            <a:off x="10445150" y="1828427"/>
            <a:ext cx="1722533" cy="1338250"/>
            <a:chOff x="10337744" y="1781947"/>
            <a:chExt cx="1722533" cy="1338250"/>
          </a:xfrm>
        </p:grpSpPr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3AA0B183-64DF-6349-AF1E-CE2EBD323813}"/>
                </a:ext>
              </a:extLst>
            </p:cNvPr>
            <p:cNvSpPr txBox="1"/>
            <p:nvPr/>
          </p:nvSpPr>
          <p:spPr>
            <a:xfrm>
              <a:off x="10524536" y="1781947"/>
              <a:ext cx="109267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Notebooks</a:t>
              </a:r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1E48FDF6-3F3E-084F-BC4C-9F1D96BA1F0F}"/>
                </a:ext>
              </a:extLst>
            </p:cNvPr>
            <p:cNvSpPr txBox="1"/>
            <p:nvPr/>
          </p:nvSpPr>
          <p:spPr>
            <a:xfrm>
              <a:off x="10545238" y="2082527"/>
              <a:ext cx="59721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Apps</a:t>
              </a: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898CAFD4-612D-1B44-9EEC-7341AFC8BE85}"/>
                </a:ext>
              </a:extLst>
            </p:cNvPr>
            <p:cNvSpPr txBox="1"/>
            <p:nvPr/>
          </p:nvSpPr>
          <p:spPr>
            <a:xfrm>
              <a:off x="10524536" y="2781643"/>
              <a:ext cx="153574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Data Integration</a:t>
              </a:r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87DC8434-9A60-774E-AF6C-FE0FE699B6FB}"/>
                </a:ext>
              </a:extLst>
            </p:cNvPr>
            <p:cNvSpPr txBox="1"/>
            <p:nvPr/>
          </p:nvSpPr>
          <p:spPr>
            <a:xfrm>
              <a:off x="10535104" y="2426053"/>
              <a:ext cx="135197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Model Testing</a:t>
              </a:r>
            </a:p>
          </p:txBody>
        </p:sp>
        <p:sp>
          <p:nvSpPr>
            <p:cNvPr id="147" name="Left Brace 146">
              <a:extLst>
                <a:ext uri="{FF2B5EF4-FFF2-40B4-BE49-F238E27FC236}">
                  <a16:creationId xmlns:a16="http://schemas.microsoft.com/office/drawing/2014/main" id="{213CB960-7777-CD42-8E37-324AB4749AAA}"/>
                </a:ext>
              </a:extLst>
            </p:cNvPr>
            <p:cNvSpPr/>
            <p:nvPr/>
          </p:nvSpPr>
          <p:spPr>
            <a:xfrm>
              <a:off x="10337744" y="1789814"/>
              <a:ext cx="197143" cy="1320249"/>
            </a:xfrm>
            <a:prstGeom prst="leftBrac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7C019C88-B510-9F49-A535-7FD1BF9C713A}"/>
              </a:ext>
            </a:extLst>
          </p:cNvPr>
          <p:cNvCxnSpPr>
            <a:stCxn id="131" idx="3"/>
            <a:endCxn id="147" idx="1"/>
          </p:cNvCxnSpPr>
          <p:nvPr/>
        </p:nvCxnSpPr>
        <p:spPr>
          <a:xfrm flipV="1">
            <a:off x="9978749" y="2496419"/>
            <a:ext cx="466401" cy="2476"/>
          </a:xfrm>
          <a:prstGeom prst="straightConnector1">
            <a:avLst/>
          </a:prstGeom>
          <a:ln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84567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A27F7-9548-504F-9618-F3D39046C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4CA2E0-E573-274B-B82A-545B4D50C3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How to convert R model to API-based docker image using plumber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9448FD-648B-5840-AF27-197D3E2E12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032" y="1914641"/>
            <a:ext cx="10972800" cy="3893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7323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>
            <a:extLst>
              <a:ext uri="{FF2B5EF4-FFF2-40B4-BE49-F238E27FC236}">
                <a16:creationId xmlns:a16="http://schemas.microsoft.com/office/drawing/2014/main" id="{B5F5F3D1-F97E-D149-A890-691FCFB577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1275" y="1404472"/>
            <a:ext cx="5734332" cy="48464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1A599B3-0F7E-E241-8CB2-E9C5056E6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Deployment Using </a:t>
            </a:r>
            <a:r>
              <a:rPr lang="en-US" dirty="0" err="1"/>
              <a:t>SageMaker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927294-F975-394E-A524-53F7BA258E7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047D1CAC-9DBD-B74B-A935-74B07AC151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377" y="1404472"/>
            <a:ext cx="2656935" cy="1091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5414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>
            <a:extLst>
              <a:ext uri="{FF2B5EF4-FFF2-40B4-BE49-F238E27FC236}">
                <a16:creationId xmlns:a16="http://schemas.microsoft.com/office/drawing/2014/main" id="{B5F5F3D1-F97E-D149-A890-691FCFB577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1275" y="1404472"/>
            <a:ext cx="5734332" cy="48464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1A599B3-0F7E-E241-8CB2-E9C5056E6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Deployment Using </a:t>
            </a:r>
            <a:r>
              <a:rPr lang="en-US" dirty="0" err="1"/>
              <a:t>SageMaker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927294-F975-394E-A524-53F7BA258E7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047D1CAC-9DBD-B74B-A935-74B07AC151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377" y="1404472"/>
            <a:ext cx="2656935" cy="109109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A639741-34C7-7943-A23E-CD4BAABA17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023" y="2629348"/>
            <a:ext cx="11404600" cy="314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4632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>
            <a:extLst>
              <a:ext uri="{FF2B5EF4-FFF2-40B4-BE49-F238E27FC236}">
                <a16:creationId xmlns:a16="http://schemas.microsoft.com/office/drawing/2014/main" id="{B5F5F3D1-F97E-D149-A890-691FCFB577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1275" y="1404472"/>
            <a:ext cx="5734332" cy="48464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1A599B3-0F7E-E241-8CB2-E9C5056E6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Deployment Using </a:t>
            </a:r>
            <a:r>
              <a:rPr lang="en-US" dirty="0" err="1"/>
              <a:t>SageMaker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927294-F975-394E-A524-53F7BA258E7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Suitable for EDC Operationalization Needs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9A45B82E-4879-4240-9232-F824253EB7F0}"/>
              </a:ext>
            </a:extLst>
          </p:cNvPr>
          <p:cNvGrpSpPr/>
          <p:nvPr/>
        </p:nvGrpSpPr>
        <p:grpSpPr>
          <a:xfrm>
            <a:off x="9529355" y="1514983"/>
            <a:ext cx="2234268" cy="1333930"/>
            <a:chOff x="220625" y="1452813"/>
            <a:chExt cx="3059723" cy="1826753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6CFFFB99-6167-E64D-ABF6-0CD62AB3A3CE}"/>
                </a:ext>
              </a:extLst>
            </p:cNvPr>
            <p:cNvGrpSpPr/>
            <p:nvPr/>
          </p:nvGrpSpPr>
          <p:grpSpPr>
            <a:xfrm>
              <a:off x="343357" y="1672224"/>
              <a:ext cx="1237147" cy="1154992"/>
              <a:chOff x="4654210" y="2097311"/>
              <a:chExt cx="2202962" cy="2056671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B26791C-58D1-7C4D-BC82-D6E319178240}"/>
                  </a:ext>
                </a:extLst>
              </p:cNvPr>
              <p:cNvSpPr/>
              <p:nvPr/>
            </p:nvSpPr>
            <p:spPr>
              <a:xfrm>
                <a:off x="4654210" y="3769769"/>
                <a:ext cx="1956598" cy="384213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6B81610C-6D5C-BA4D-86BF-A5A18F6F9297}"/>
                  </a:ext>
                </a:extLst>
              </p:cNvPr>
              <p:cNvGrpSpPr/>
              <p:nvPr/>
            </p:nvGrpSpPr>
            <p:grpSpPr>
              <a:xfrm>
                <a:off x="4938429" y="2209442"/>
                <a:ext cx="1351091" cy="1417076"/>
                <a:chOff x="4791143" y="2795068"/>
                <a:chExt cx="1878798" cy="1970555"/>
              </a:xfrm>
            </p:grpSpPr>
            <p:sp>
              <p:nvSpPr>
                <p:cNvPr id="15" name="Snip and Round Single Corner Rectangle 14">
                  <a:extLst>
                    <a:ext uri="{FF2B5EF4-FFF2-40B4-BE49-F238E27FC236}">
                      <a16:creationId xmlns:a16="http://schemas.microsoft.com/office/drawing/2014/main" id="{38DD19AA-3FAE-5B4B-A604-5520A8F37EC9}"/>
                    </a:ext>
                  </a:extLst>
                </p:cNvPr>
                <p:cNvSpPr/>
                <p:nvPr/>
              </p:nvSpPr>
              <p:spPr>
                <a:xfrm>
                  <a:off x="4791143" y="3397946"/>
                  <a:ext cx="468922" cy="679939"/>
                </a:xfrm>
                <a:prstGeom prst="snip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6" name="Snip and Round Single Corner Rectangle 15">
                  <a:extLst>
                    <a:ext uri="{FF2B5EF4-FFF2-40B4-BE49-F238E27FC236}">
                      <a16:creationId xmlns:a16="http://schemas.microsoft.com/office/drawing/2014/main" id="{428E3A38-DA47-894B-AE0B-111EF75554EA}"/>
                    </a:ext>
                  </a:extLst>
                </p:cNvPr>
                <p:cNvSpPr/>
                <p:nvPr/>
              </p:nvSpPr>
              <p:spPr>
                <a:xfrm>
                  <a:off x="6201019" y="3382291"/>
                  <a:ext cx="468922" cy="679939"/>
                </a:xfrm>
                <a:prstGeom prst="snip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7" name="Oval 16">
                  <a:extLst>
                    <a:ext uri="{FF2B5EF4-FFF2-40B4-BE49-F238E27FC236}">
                      <a16:creationId xmlns:a16="http://schemas.microsoft.com/office/drawing/2014/main" id="{E9CA320B-286D-6D4B-9B84-7DAA22476069}"/>
                    </a:ext>
                  </a:extLst>
                </p:cNvPr>
                <p:cNvSpPr/>
                <p:nvPr/>
              </p:nvSpPr>
              <p:spPr>
                <a:xfrm>
                  <a:off x="5515841" y="2795068"/>
                  <a:ext cx="429021" cy="429021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8" name="Elbow Connector 17">
                  <a:extLst>
                    <a:ext uri="{FF2B5EF4-FFF2-40B4-BE49-F238E27FC236}">
                      <a16:creationId xmlns:a16="http://schemas.microsoft.com/office/drawing/2014/main" id="{CD557046-234A-9643-80A4-C5EDA47D5632}"/>
                    </a:ext>
                  </a:extLst>
                </p:cNvPr>
                <p:cNvCxnSpPr>
                  <a:cxnSpLocks/>
                  <a:stCxn id="15" idx="3"/>
                  <a:endCxn id="17" idx="2"/>
                </p:cNvCxnSpPr>
                <p:nvPr/>
              </p:nvCxnSpPr>
              <p:spPr>
                <a:xfrm rot="5400000" flipH="1" flipV="1">
                  <a:off x="5076539" y="2958643"/>
                  <a:ext cx="388368" cy="490236"/>
                </a:xfrm>
                <a:prstGeom prst="bentConnector2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Elbow Connector 18">
                  <a:extLst>
                    <a:ext uri="{FF2B5EF4-FFF2-40B4-BE49-F238E27FC236}">
                      <a16:creationId xmlns:a16="http://schemas.microsoft.com/office/drawing/2014/main" id="{619FC12A-BBA3-5447-97DA-BECEE50BF819}"/>
                    </a:ext>
                  </a:extLst>
                </p:cNvPr>
                <p:cNvCxnSpPr>
                  <a:cxnSpLocks/>
                  <a:stCxn id="17" idx="6"/>
                  <a:endCxn id="16" idx="3"/>
                </p:cNvCxnSpPr>
                <p:nvPr/>
              </p:nvCxnSpPr>
              <p:spPr>
                <a:xfrm>
                  <a:off x="5944862" y="3009577"/>
                  <a:ext cx="490620" cy="372713"/>
                </a:xfrm>
                <a:prstGeom prst="bentConnector2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" name="Snip and Round Single Corner Rectangle 19">
                  <a:extLst>
                    <a:ext uri="{FF2B5EF4-FFF2-40B4-BE49-F238E27FC236}">
                      <a16:creationId xmlns:a16="http://schemas.microsoft.com/office/drawing/2014/main" id="{3091A868-83C5-F34F-858A-602F0AAE6CB5}"/>
                    </a:ext>
                  </a:extLst>
                </p:cNvPr>
                <p:cNvSpPr/>
                <p:nvPr/>
              </p:nvSpPr>
              <p:spPr>
                <a:xfrm>
                  <a:off x="5530535" y="4085684"/>
                  <a:ext cx="468922" cy="679939"/>
                </a:xfrm>
                <a:prstGeom prst="snip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cxnSp>
              <p:nvCxnSpPr>
                <p:cNvPr id="21" name="Elbow Connector 20">
                  <a:extLst>
                    <a:ext uri="{FF2B5EF4-FFF2-40B4-BE49-F238E27FC236}">
                      <a16:creationId xmlns:a16="http://schemas.microsoft.com/office/drawing/2014/main" id="{9D74610B-CF26-1B46-A982-917913897E7D}"/>
                    </a:ext>
                  </a:extLst>
                </p:cNvPr>
                <p:cNvCxnSpPr>
                  <a:cxnSpLocks/>
                  <a:stCxn id="20" idx="2"/>
                </p:cNvCxnSpPr>
                <p:nvPr/>
              </p:nvCxnSpPr>
              <p:spPr>
                <a:xfrm rot="10800000">
                  <a:off x="5051738" y="4067416"/>
                  <a:ext cx="478798" cy="358237"/>
                </a:xfrm>
                <a:prstGeom prst="bentConnector2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Elbow Connector 21">
                  <a:extLst>
                    <a:ext uri="{FF2B5EF4-FFF2-40B4-BE49-F238E27FC236}">
                      <a16:creationId xmlns:a16="http://schemas.microsoft.com/office/drawing/2014/main" id="{EF2EBC49-21FB-C641-982C-8C075CD3167B}"/>
                    </a:ext>
                  </a:extLst>
                </p:cNvPr>
                <p:cNvCxnSpPr>
                  <a:cxnSpLocks/>
                  <a:stCxn id="20" idx="0"/>
                  <a:endCxn id="16" idx="1"/>
                </p:cNvCxnSpPr>
                <p:nvPr/>
              </p:nvCxnSpPr>
              <p:spPr>
                <a:xfrm flipV="1">
                  <a:off x="5999459" y="4062230"/>
                  <a:ext cx="436023" cy="363423"/>
                </a:xfrm>
                <a:prstGeom prst="bentConnector2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F29286C1-B393-FE44-A73C-01A3780A82D8}"/>
                  </a:ext>
                </a:extLst>
              </p:cNvPr>
              <p:cNvSpPr/>
              <p:nvPr/>
            </p:nvSpPr>
            <p:spPr>
              <a:xfrm>
                <a:off x="4654211" y="2097311"/>
                <a:ext cx="1956597" cy="2041945"/>
              </a:xfrm>
              <a:prstGeom prst="rect">
                <a:avLst/>
              </a:prstGeom>
              <a:noFill/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A33EE164-5B49-2A41-A14E-0C7B43FF72C4}"/>
                  </a:ext>
                </a:extLst>
              </p:cNvPr>
              <p:cNvSpPr/>
              <p:nvPr/>
            </p:nvSpPr>
            <p:spPr>
              <a:xfrm>
                <a:off x="5750806" y="2781981"/>
                <a:ext cx="732390" cy="25732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cxnSp>
            <p:nvCxnSpPr>
              <p:cNvPr id="11" name="Elbow Connector 10">
                <a:extLst>
                  <a:ext uri="{FF2B5EF4-FFF2-40B4-BE49-F238E27FC236}">
                    <a16:creationId xmlns:a16="http://schemas.microsoft.com/office/drawing/2014/main" id="{431DCA04-7D00-4E41-99DB-98F3B7CB4E91}"/>
                  </a:ext>
                </a:extLst>
              </p:cNvPr>
              <p:cNvCxnSpPr>
                <a:cxnSpLocks/>
                <a:endCxn id="13" idx="3"/>
              </p:cNvCxnSpPr>
              <p:nvPr/>
            </p:nvCxnSpPr>
            <p:spPr>
              <a:xfrm rot="5400000" flipH="1" flipV="1">
                <a:off x="6189461" y="2515502"/>
                <a:ext cx="434781" cy="58120"/>
              </a:xfrm>
              <a:prstGeom prst="bentConnector2">
                <a:avLst/>
              </a:prstGeom>
              <a:ln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EB046B85-7337-784A-B42E-4C2CE9C44CAF}"/>
                  </a:ext>
                </a:extLst>
              </p:cNvPr>
              <p:cNvGrpSpPr/>
              <p:nvPr/>
            </p:nvGrpSpPr>
            <p:grpSpPr>
              <a:xfrm>
                <a:off x="6408909" y="2168309"/>
                <a:ext cx="448263" cy="309658"/>
                <a:chOff x="6408909" y="2168309"/>
                <a:chExt cx="448263" cy="309658"/>
              </a:xfrm>
            </p:grpSpPr>
            <p:sp>
              <p:nvSpPr>
                <p:cNvPr id="13" name="Hexagon 12">
                  <a:extLst>
                    <a:ext uri="{FF2B5EF4-FFF2-40B4-BE49-F238E27FC236}">
                      <a16:creationId xmlns:a16="http://schemas.microsoft.com/office/drawing/2014/main" id="{B08C58C4-09A4-AD41-86DF-15F53FF77EA2}"/>
                    </a:ext>
                  </a:extLst>
                </p:cNvPr>
                <p:cNvSpPr/>
                <p:nvPr/>
              </p:nvSpPr>
              <p:spPr>
                <a:xfrm>
                  <a:off x="6435911" y="2176375"/>
                  <a:ext cx="349847" cy="301592"/>
                </a:xfrm>
                <a:prstGeom prst="hexagon">
                  <a:avLst/>
                </a:prstGeom>
                <a:solidFill>
                  <a:schemeClr val="accent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DD52D14D-6505-E447-8864-0C3CAA70B5F5}"/>
                    </a:ext>
                  </a:extLst>
                </p:cNvPr>
                <p:cNvSpPr txBox="1"/>
                <p:nvPr/>
              </p:nvSpPr>
              <p:spPr>
                <a:xfrm>
                  <a:off x="6408909" y="2168309"/>
                  <a:ext cx="448263" cy="30777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endParaRPr lang="en-US" sz="1400" dirty="0">
                    <a:solidFill>
                      <a:schemeClr val="bg1"/>
                    </a:solidFill>
                  </a:endParaRPr>
                </a:p>
              </p:txBody>
            </p:sp>
          </p:grpSp>
        </p:grp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469997FB-0984-FE40-8F0F-9A556230DCC6}"/>
                </a:ext>
              </a:extLst>
            </p:cNvPr>
            <p:cNvSpPr/>
            <p:nvPr/>
          </p:nvSpPr>
          <p:spPr>
            <a:xfrm>
              <a:off x="2017251" y="1752780"/>
              <a:ext cx="820616" cy="844061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342C0FB-A09E-6E4E-8D18-5BE2AAE90E41}"/>
                </a:ext>
              </a:extLst>
            </p:cNvPr>
            <p:cNvSpPr txBox="1"/>
            <p:nvPr/>
          </p:nvSpPr>
          <p:spPr>
            <a:xfrm>
              <a:off x="1837108" y="2611448"/>
              <a:ext cx="118090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R Model </a:t>
              </a:r>
            </a:p>
            <a:p>
              <a:pPr algn="ctr"/>
              <a: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Docker Image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56E0FFE-7028-3D44-83E8-D0B69DC04929}"/>
                </a:ext>
              </a:extLst>
            </p:cNvPr>
            <p:cNvSpPr txBox="1"/>
            <p:nvPr/>
          </p:nvSpPr>
          <p:spPr>
            <a:xfrm>
              <a:off x="1568386" y="1972344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=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9BC3D998-1A60-6849-8950-FCF7EB770C0A}"/>
                </a:ext>
              </a:extLst>
            </p:cNvPr>
            <p:cNvSpPr/>
            <p:nvPr/>
          </p:nvSpPr>
          <p:spPr>
            <a:xfrm>
              <a:off x="220625" y="1452813"/>
              <a:ext cx="3059723" cy="1826753"/>
            </a:xfrm>
            <a:prstGeom prst="rect">
              <a:avLst/>
            </a:prstGeom>
            <a:noFill/>
            <a:ln>
              <a:solidFill>
                <a:schemeClr val="accent6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1" name="Picture 40">
            <a:extLst>
              <a:ext uri="{FF2B5EF4-FFF2-40B4-BE49-F238E27FC236}">
                <a16:creationId xmlns:a16="http://schemas.microsoft.com/office/drawing/2014/main" id="{047D1CAC-9DBD-B74B-A935-74B07AC151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377" y="1404472"/>
            <a:ext cx="2656935" cy="1091092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8B559B68-E677-C04D-93F7-E7A2AE423222}"/>
              </a:ext>
            </a:extLst>
          </p:cNvPr>
          <p:cNvSpPr/>
          <p:nvPr/>
        </p:nvSpPr>
        <p:spPr>
          <a:xfrm>
            <a:off x="7931172" y="2945968"/>
            <a:ext cx="599229" cy="616349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0ECBB2A-6E4E-FB43-9EA0-974FA17165DA}"/>
              </a:ext>
            </a:extLst>
          </p:cNvPr>
          <p:cNvSpPr/>
          <p:nvPr/>
        </p:nvSpPr>
        <p:spPr>
          <a:xfrm>
            <a:off x="7931172" y="4679526"/>
            <a:ext cx="599229" cy="616349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5E265171-4E0B-5843-BEF9-844B6BCD48D2}"/>
              </a:ext>
            </a:extLst>
          </p:cNvPr>
          <p:cNvCxnSpPr>
            <a:stCxn id="30" idx="2"/>
            <a:endCxn id="31" idx="3"/>
          </p:cNvCxnSpPr>
          <p:nvPr/>
        </p:nvCxnSpPr>
        <p:spPr>
          <a:xfrm rot="5400000">
            <a:off x="9385830" y="1993484"/>
            <a:ext cx="405230" cy="2116088"/>
          </a:xfrm>
          <a:prstGeom prst="bentConnector2">
            <a:avLst/>
          </a:prstGeom>
          <a:ln>
            <a:solidFill>
              <a:schemeClr val="accent6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>
            <a:extLst>
              <a:ext uri="{FF2B5EF4-FFF2-40B4-BE49-F238E27FC236}">
                <a16:creationId xmlns:a16="http://schemas.microsoft.com/office/drawing/2014/main" id="{2225C98E-F0C2-C745-B77D-B753BB55E571}"/>
              </a:ext>
            </a:extLst>
          </p:cNvPr>
          <p:cNvCxnSpPr>
            <a:stCxn id="32" idx="3"/>
            <a:endCxn id="30" idx="2"/>
          </p:cNvCxnSpPr>
          <p:nvPr/>
        </p:nvCxnSpPr>
        <p:spPr>
          <a:xfrm flipV="1">
            <a:off x="8530401" y="2848913"/>
            <a:ext cx="2116088" cy="2138788"/>
          </a:xfrm>
          <a:prstGeom prst="bentConnector2">
            <a:avLst/>
          </a:prstGeom>
          <a:ln>
            <a:solidFill>
              <a:schemeClr val="accent6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99656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A27F7-9548-504F-9618-F3D39046C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4CA2E0-E573-274B-B82A-545B4D50C3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Using </a:t>
            </a:r>
            <a:r>
              <a:rPr lang="en-US" dirty="0" err="1"/>
              <a:t>SageMaker</a:t>
            </a:r>
            <a:r>
              <a:rPr lang="en-US" dirty="0"/>
              <a:t> to Expose Inference API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D6FD1D-67BE-C546-A231-0DBE63A6F8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409" y="2484664"/>
            <a:ext cx="10239181" cy="2493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8417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CC32D-5011-414E-8E93-7E66BB8F6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Advanced Architecture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1293F7-D50F-634E-9A05-7FC2A504666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651513-FA46-1C4D-BAF8-16DE007D5D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663"/>
          <a:stretch/>
        </p:blipFill>
        <p:spPr>
          <a:xfrm>
            <a:off x="616553" y="1536776"/>
            <a:ext cx="11360305" cy="512446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A748B43-44FD-304A-8C3A-478167CC08E4}"/>
              </a:ext>
            </a:extLst>
          </p:cNvPr>
          <p:cNvSpPr/>
          <p:nvPr/>
        </p:nvSpPr>
        <p:spPr>
          <a:xfrm>
            <a:off x="5138784" y="4541973"/>
            <a:ext cx="739773" cy="66753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1D6824-0909-174C-B9B0-122800BF8228}"/>
              </a:ext>
            </a:extLst>
          </p:cNvPr>
          <p:cNvSpPr txBox="1"/>
          <p:nvPr/>
        </p:nvSpPr>
        <p:spPr>
          <a:xfrm>
            <a:off x="4915099" y="4721849"/>
            <a:ext cx="11809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R Model</a:t>
            </a:r>
          </a:p>
        </p:txBody>
      </p:sp>
    </p:spTree>
    <p:extLst>
      <p:ext uri="{BB962C8B-B14F-4D97-AF65-F5344CB8AC3E}">
        <p14:creationId xmlns:p14="http://schemas.microsoft.com/office/powerpoint/2010/main" val="35015177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2838D2-5788-934E-BCBC-01AA9CDAD5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5DBDD7-20EC-6F4D-8A16-C529B963F2EA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PH" dirty="0">
                <a:hlinkClick r:id="rId2"/>
              </a:rPr>
              <a:t>https://github.com/jafaeldon/r-api-demo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1C7121-FBA9-8D43-AD8C-591B210ED1E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Code and Slides are available on </a:t>
            </a:r>
            <a:r>
              <a:rPr lang="en-US" dirty="0" err="1"/>
              <a:t>Github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50741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TC104033917[[fn=Berlin]]</Template>
  <TotalTime>9427</TotalTime>
  <Words>135</Words>
  <Application>Microsoft Macintosh PowerPoint</Application>
  <PresentationFormat>Widescreen</PresentationFormat>
  <Paragraphs>53</Paragraphs>
  <Slides>10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Wingdings</vt:lpstr>
      <vt:lpstr>Office Theme</vt:lpstr>
      <vt:lpstr>PowerPoint Presentation</vt:lpstr>
      <vt:lpstr>Basic Setup</vt:lpstr>
      <vt:lpstr>Demo</vt:lpstr>
      <vt:lpstr>AWS Deployment Using SageMaker</vt:lpstr>
      <vt:lpstr>AWS Deployment Using SageMaker</vt:lpstr>
      <vt:lpstr>AWS Deployment Using SageMaker</vt:lpstr>
      <vt:lpstr>Demo</vt:lpstr>
      <vt:lpstr>Advanced Architecture</vt:lpstr>
      <vt:lpstr>Reference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Status</dc:title>
  <dc:creator>Z-Lift</dc:creator>
  <cp:lastModifiedBy>James Faeldon</cp:lastModifiedBy>
  <cp:revision>963</cp:revision>
  <dcterms:created xsi:type="dcterms:W3CDTF">2014-08-18T05:52:41Z</dcterms:created>
  <dcterms:modified xsi:type="dcterms:W3CDTF">2019-03-25T00:16:38Z</dcterms:modified>
</cp:coreProperties>
</file>